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65" r:id="rId11"/>
    <p:sldId id="266" r:id="rId12"/>
    <p:sldId id="271" r:id="rId13"/>
    <p:sldId id="267" r:id="rId14"/>
    <p:sldId id="268" r:id="rId15"/>
    <p:sldId id="269" r:id="rId16"/>
    <p:sldId id="275" r:id="rId17"/>
    <p:sldId id="281" r:id="rId18"/>
    <p:sldId id="28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88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07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47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45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31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44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49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9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2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70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141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EF630-8CC9-455B-BBD4-232A7946EB86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91B9D-2906-4258-9EF5-2DA3847CD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81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gt-59.ru/upload/medialibrary/b38/elektricheskiy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12" Type="http://schemas.openxmlformats.org/officeDocument/2006/relationships/image" Target="../media/image7.jpeg"/><Relationship Id="rId2" Type="http://schemas.openxmlformats.org/officeDocument/2006/relationships/hyperlink" Target="https://gt-59.ru/upload/medialibrary/75e/magnit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t-59.ru/upload/medialibrary/8c3/kontrol-svarnogo-shva-vikhretokovym-preobrazovatelem.jpg" TargetMode="External"/><Relationship Id="rId11" Type="http://schemas.openxmlformats.org/officeDocument/2006/relationships/image" Target="../media/image6.jpeg"/><Relationship Id="rId5" Type="http://schemas.openxmlformats.org/officeDocument/2006/relationships/image" Target="../media/image3.jpeg"/><Relationship Id="rId10" Type="http://schemas.openxmlformats.org/officeDocument/2006/relationships/hyperlink" Target="https://gt-59.ru/upload/medialibrary/050/teplovoy-metod.jpg" TargetMode="External"/><Relationship Id="rId4" Type="http://schemas.openxmlformats.org/officeDocument/2006/relationships/hyperlink" Target="https://gt-59.ru/upload/medialibrary/cea/zvuk.jpg" TargetMode="External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pribor.ru/control-of-concrete-strength" TargetMode="External"/><Relationship Id="rId2" Type="http://schemas.openxmlformats.org/officeDocument/2006/relationships/hyperlink" Target="https://www.interpribor.ru/electronic-sclerometer-onyx-2.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s://www.interpribor.ru/measuring-the-strength-of-the-separation-with-shear-fracture-onyx-1-os" TargetMode="Externa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pribor.ru/determination-of-strength-of-concrete" TargetMode="External"/><Relationship Id="rId2" Type="http://schemas.openxmlformats.org/officeDocument/2006/relationships/hyperlink" Target="https://www.interpribor.ru/measuring-the-strength-by-the-method-of-cleavage-ribs-onyx-1-c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terpribor.ru/ultrasonic-measuring-instrument-of-concrete-durability-pulsar-2.1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pribor.ru/dynamometers-electronic-din-1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9" y="114300"/>
            <a:ext cx="133894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НПК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4765" y="2664320"/>
            <a:ext cx="775607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№03 -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неразрушающего контроля, применяемые в строительстве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7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7421" y="1028701"/>
            <a:ext cx="11900848" cy="39678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1.Классификация видов контроля.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2.Краткая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характеристика, достоинства и недостатки</a:t>
            </a:r>
          </a:p>
        </p:txBody>
      </p:sp>
    </p:spTree>
    <p:extLst>
      <p:ext uri="{BB962C8B-B14F-4D97-AF65-F5344CB8AC3E}">
        <p14:creationId xmlns:p14="http://schemas.microsoft.com/office/powerpoint/2010/main" val="25959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1.Классификация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контроля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4" y="369332"/>
            <a:ext cx="6777697" cy="58907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01859" y="6260123"/>
            <a:ext cx="49166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контроля готовой продукции.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19778" y="184666"/>
            <a:ext cx="4994031" cy="635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Назначение контроля качества и испытаний строительных конструкций.</a:t>
            </a:r>
          </a:p>
          <a:p>
            <a:pPr algn="just" fontAlgn="base">
              <a:lnSpc>
                <a:spcPts val="195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Строительные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материалы, конструкции и уже возведенные объекты нуждаются в контроле качества и диагностике на наличие дефектов. 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950"/>
              </a:lnSpc>
              <a:spcAft>
                <a:spcPts val="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Это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позволяет вовремя определить проблемы с продукцией или конструкцией, внести необходимые коррективы и проконтролировать их состояние.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95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этого существуют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неразрушающего контроля (МНК). Для проведения испытаний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применять современное оборудование: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видеоэндоскопов до магнитных, ультразвуковых и вихретоковых приборов.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сравнении с другими методами, НК обладает рядом преимуществ: большая скорость выполнения операций и достоверность данных, возможность применения без разборки и демонтажа изучаемого объекта.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9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1"/>
            <a:ext cx="1203725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kern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качества материалов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Техническая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диагностика включает не только проведение поиска и выявление причин, а также величины дефектов и повреждений, но и определение свойств и качества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основных вида диагностики — визуальную и визуально-инструментальную.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визуальном осмотре выявляются и зарисовываются видимые дефекты и повреждения: отклонения от вертикали, горизонтали, погибы, коррозии, трещины.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Визуально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инструментальный способ контроля позволяет более точно определить местоположение дефекта, степень и характер повреждения конструкции и качество материала.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Физико-механические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характеристики материала можно получить, используя разрушающие и неразрушающие методы.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Разрушающий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контроля заключается в лабораторном исследовании образцов (кирпича, бетона, металла), отбираемых («вырезаемых») из конструкции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обследовании оснований и фундаментов прокладывают контрольные шурфы для замера истинных размеров фундаментов и определения физико-механических свойств грунта в лабораторных условиях.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извлекают из тонкостенных колец (1,5— 2 мм) диаметром 80 мм, высотой 40—80 мм, герметизируют и доставляют в лабораторию.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8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200912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 кирпичной кладки испытывают в соответствии с требованиями СНиП десять кирпичей, взятых из кирпичной кладки. Для испытания раствора кирпичной кладки образцы склеивают из отдельных пластин раствора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кубики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размером 4x4x4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 или 7x7x7 см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 прочности бетона из конструкций высверливают не менее 5 кернов диаметром 10 см, высотой 12 см.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бутовых фундаментов отбирают для испытаний не менее пяти образцов бутового камня размером 5 х 10x20 см.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Неразрушающие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контроля строительных конструкций более предпочтительны, поскольку не приводят к повреждению конструкции.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неразрушающим методам относится, например, определение прочности материала по его твердости, основанное на связи твердости материала, его прочности, сил сцепления.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этой целью используют эффект удара, скалывания, вырыва, реализуемый с помощью шариковых молотков, пистолетов, вызывающих пластическую и упругопластическую деформацию или упругий отскок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приборам механического действия подобного типа относятся: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эталонный молоток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Кашкарова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склерометр Шмидта, пистолет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ЦНИИСКа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склерометр типа КМ и ДПГ-4, прибор ГПНВ-5 и др.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Приборы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портативны. Точность определения прочности бетона достаточно высока. Разброс составляет 10—15%.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6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12" y="0"/>
            <a:ext cx="12023188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Контроль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точности назначают преимущественно выборочным по альтернативному или количественному признакам, а в необходимых случаях -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сплошным.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Сплошной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следует назначать:</a:t>
            </a: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небольших объемах производства, когда выборочный контроль неосуществим;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нестабильном характере производства, в том числе в период наладки технологических процессов;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повышенных требованиях к обеспечению заданной точности, связанных с необходимостью применения выборок большого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Выборочный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следует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назначать при налаженном стабильном производстве, когда обеспечена статистическая однородность технологического процесса.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выборочном методе преимущественно следует применять контроль по альтернативному признаку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количественному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признаку применяют для наиболее ответственных параметров, когда их количество невелико и имеется необходимость в дальнейшей отработке процесса, а также, если по условиям производства целесообразно сократить объем выборок по сравнению с контролем по альтернативному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признаку.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применим, когда контролируемые параметры независимы друг от друга и имеют нормальное распределение.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необходимости, часть параметров можно контролировать по количественному признаку,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часть - по альтернативному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контроле по альтернативному признаку определяют количество дефектных объектов контроля (единиц продукции) в выборке путем ее сплошного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проводить с применением методов, установленных в соответствующих нормативно-технических документах для приемочного контроля.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0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Основная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использования МНК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выявление брака в продукции, будь то строительные материалы или конструкции, а также определение опасных дефектов готового объекта – здания или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сооружения.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Подбор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оптимального метода производится исходя из изучаемого материала, конструкции, сооружения или здания, бюджета заказчика, срока эксплуатации и специфики применения. 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045471"/>
              </p:ext>
            </p:extLst>
          </p:nvPr>
        </p:nvGraphicFramePr>
        <p:xfrm>
          <a:off x="253719" y="1354217"/>
          <a:ext cx="11796318" cy="5397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065">
                  <a:extLst>
                    <a:ext uri="{9D8B030D-6E8A-4147-A177-3AD203B41FA5}">
                      <a16:colId xmlns:a16="http://schemas.microsoft.com/office/drawing/2014/main" val="1345979406"/>
                    </a:ext>
                  </a:extLst>
                </a:gridCol>
                <a:gridCol w="3620021">
                  <a:extLst>
                    <a:ext uri="{9D8B030D-6E8A-4147-A177-3AD203B41FA5}">
                      <a16:colId xmlns:a16="http://schemas.microsoft.com/office/drawing/2014/main" val="2275803502"/>
                    </a:ext>
                  </a:extLst>
                </a:gridCol>
                <a:gridCol w="5887232">
                  <a:extLst>
                    <a:ext uri="{9D8B030D-6E8A-4147-A177-3AD203B41FA5}">
                      <a16:colId xmlns:a16="http://schemas.microsoft.com/office/drawing/2014/main" val="3343669690"/>
                    </a:ext>
                  </a:extLst>
                </a:gridCol>
              </a:tblGrid>
              <a:tr h="34352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b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Выявляемые дефекты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b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b"/>
                </a:tc>
                <a:extLst>
                  <a:ext uri="{0D108BD9-81ED-4DB2-BD59-A6C34878D82A}">
                    <a16:rowId xmlns:a16="http://schemas.microsoft.com/office/drawing/2014/main" val="2440647381"/>
                  </a:ext>
                </a:extLst>
              </a:tr>
              <a:tr h="2067762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Акустический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Расслоение или развитие трещин, нарушения сплошности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упругих колебаний, которые возбуждаются в объекте. Могут быть пассивными и активными в зависимости от характера взаимодействия. В первом случае регистрируют волны, возникающие в самом объекте, а во втором – измерение интенсивности отражаемого сигнала от объекта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extLst>
                  <a:ext uri="{0D108BD9-81ED-4DB2-BD59-A6C34878D82A}">
                    <a16:rowId xmlns:a16="http://schemas.microsoft.com/office/drawing/2014/main" val="2847155938"/>
                  </a:ext>
                </a:extLst>
              </a:tr>
              <a:tr h="1780389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Магнитный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Поверхностные и подповерхностные дефекты, внутренние несплошности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магнитных полей над дефектами. Для работы необходимо намагнитить поверхность объекта и обработать ее специальной пропиткой. Металлические частицы, попадая в поле, возникшее над повреждением, притягиваются друг к другу и образуют цепочку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extLst>
                  <a:ext uri="{0D108BD9-81ED-4DB2-BD59-A6C34878D82A}">
                    <a16:rowId xmlns:a16="http://schemas.microsoft.com/office/drawing/2014/main" val="3100372272"/>
                  </a:ext>
                </a:extLst>
              </a:tr>
              <a:tr h="1205641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Вихретоковый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включений, трещины, нарушения сплошности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Заключается во взаимодействии электромагнитного поля от преобразователя с полем, наводимым вихревыми токами. Подходит для электропроводящих материалов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598" marR="79598" marT="39799" marB="39799"/>
                </a:tc>
                <a:extLst>
                  <a:ext uri="{0D108BD9-81ED-4DB2-BD59-A6C34878D82A}">
                    <a16:rowId xmlns:a16="http://schemas.microsoft.com/office/drawing/2014/main" val="2119880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90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541789"/>
              </p:ext>
            </p:extLst>
          </p:nvPr>
        </p:nvGraphicFramePr>
        <p:xfrm>
          <a:off x="87682" y="1"/>
          <a:ext cx="12104318" cy="66262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4581">
                  <a:extLst>
                    <a:ext uri="{9D8B030D-6E8A-4147-A177-3AD203B41FA5}">
                      <a16:colId xmlns:a16="http://schemas.microsoft.com/office/drawing/2014/main" val="1847421513"/>
                    </a:ext>
                  </a:extLst>
                </a:gridCol>
                <a:gridCol w="2918564">
                  <a:extLst>
                    <a:ext uri="{9D8B030D-6E8A-4147-A177-3AD203B41FA5}">
                      <a16:colId xmlns:a16="http://schemas.microsoft.com/office/drawing/2014/main" val="808349017"/>
                    </a:ext>
                  </a:extLst>
                </a:gridCol>
                <a:gridCol w="6981173">
                  <a:extLst>
                    <a:ext uri="{9D8B030D-6E8A-4147-A177-3AD203B41FA5}">
                      <a16:colId xmlns:a16="http://schemas.microsoft.com/office/drawing/2014/main" val="195478958"/>
                    </a:ext>
                  </a:extLst>
                </a:gridCol>
              </a:tblGrid>
              <a:tr h="1623904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Электрический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контроль проводящих и диэлектрических материалов. Метод заключается в прикладывании электрического напряжения и создании поля. Дефекты отображаются в тех местах, где падает напряжение, измеряемое электродами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extLst>
                  <a:ext uri="{0D108BD9-81ED-4DB2-BD59-A6C34878D82A}">
                    <a16:rowId xmlns:a16="http://schemas.microsoft.com/office/drawing/2014/main" val="1719436385"/>
                  </a:ext>
                </a:extLst>
              </a:tr>
              <a:tr h="1303289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Оптический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Поверхностные дефекты, коррозионные трещины, пустоты, расслоения, инородные включения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светового излучения с объектом с помощью наружных и внутренних методов. Наружный подходит для объектов из любых материалов, а внутренний – только для прозрачных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extLst>
                  <a:ext uri="{0D108BD9-81ED-4DB2-BD59-A6C34878D82A}">
                    <a16:rowId xmlns:a16="http://schemas.microsoft.com/office/drawing/2014/main" val="2810498851"/>
                  </a:ext>
                </a:extLst>
              </a:tr>
              <a:tr h="992932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Рентгеновский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Внутренние и поверхностные, дефекты формы соединений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Подходит для изделий из сталей и сплавов на основе алюминия, титана или никеля, а также неметаллических и металлических материалов композиционного типа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extLst>
                  <a:ext uri="{0D108BD9-81ED-4DB2-BD59-A6C34878D82A}">
                    <a16:rowId xmlns:a16="http://schemas.microsoft.com/office/drawing/2014/main" val="1937136105"/>
                  </a:ext>
                </a:extLst>
              </a:tr>
              <a:tr h="1723465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Капиллярный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Невидимые невооруженным глазом дефекты, коррозии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Индикаторные жидкости загружаются в полость поверхностных дефектов, что позволяет зарегистрировать рисунок. Из достоинств метода выделяются: высокая чувствительность и разрешающая способность, достоверность и наглядность, контроль деталей разной сложности, широкий спектр материалов для контроля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extLst>
                  <a:ext uri="{0D108BD9-81ED-4DB2-BD59-A6C34878D82A}">
                    <a16:rowId xmlns:a16="http://schemas.microsoft.com/office/drawing/2014/main" val="1192958359"/>
                  </a:ext>
                </a:extLst>
              </a:tr>
              <a:tr h="982677"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Внутренние и наружные дефекты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9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параметр, изучаемый при определении дефектов тепловым методом – изучение разности температур в бездефектных и дефектных областях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11" marR="56511" marT="28255" marB="28255"/>
                </a:tc>
                <a:extLst>
                  <a:ext uri="{0D108BD9-81ED-4DB2-BD59-A6C34878D82A}">
                    <a16:rowId xmlns:a16="http://schemas.microsoft.com/office/drawing/2014/main" val="726130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58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гнитный метод неразрушающего контроля">
            <a:hlinkClick r:id="rId2" tooltip="&quot;Магнитный метод неразрушающего контроля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79" y="3295320"/>
            <a:ext cx="3807912" cy="315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Акустический метод неразрушающего контроля">
            <a:hlinkClick r:id="rId4" tooltip="&quot;Акустический метод неразрушающего контроля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31315"/>
            <a:ext cx="3825157" cy="284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Вихретоковый метод неразрушающего контроля">
            <a:hlinkClick r:id="rId6" tooltip="&quot;Вихретоковый метод неразрушающего контроля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1" y="117815"/>
            <a:ext cx="4024382" cy="3051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Электрический метод неразрушающего контроля">
            <a:hlinkClick r:id="rId8" tooltip="&quot;Электрический метод неразрушающего контроля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5" y="3295320"/>
            <a:ext cx="4009338" cy="315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Тепловой метод неразрушающего контроля">
            <a:hlinkClick r:id="rId10" tooltip="&quot;Тепловой метод неразрушающего контроля&quot;"/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79" y="131315"/>
            <a:ext cx="3807911" cy="284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Натурное испытание железобетонной плиты перекрытия с постепенным увеличением распределенной нагрузки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2" y="3288352"/>
            <a:ext cx="3825158" cy="3162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93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681" y="450935"/>
            <a:ext cx="9457151" cy="277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u="none" strike="noStrike" spc="-75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ОНИКС-2.5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1125"/>
              </a:spcBef>
              <a:spcAft>
                <a:spcPts val="0"/>
              </a:spcAft>
            </a:pPr>
            <a:r>
              <a:rPr lang="ru-RU" b="1" dirty="0">
                <a:solidFill>
                  <a:srgbClr val="5555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5555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склерометр ОНИКС-2.5 предназначен для оперативного измерения прочности и однородности бетона методом ударного импульса по ГОСТ 22690.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1125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Прибор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широко используют при технологическом 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контроле прочности бетона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обследовании объектов, в том числе для испытаний тяжёлых и легких бетонов, кирпича, цементного раствора и т.п.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1125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Незаменим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когда необходим контроль прочностных характеристик большого количества объектов в сжатые сроки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ОНИКС-2.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1" b="10655"/>
          <a:stretch/>
        </p:blipFill>
        <p:spPr bwMode="auto">
          <a:xfrm>
            <a:off x="9647276" y="112733"/>
            <a:ext cx="2381885" cy="26598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7681" y="3231715"/>
            <a:ext cx="9056319" cy="2362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5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u="none" strike="noStrike" spc="-7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ОНИКС-1.ОС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1125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Контроль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прочности и класса бетона методом отрыва со скалыванием (вырыва анкера) и методом отрыва стальных дисков по ГОСТ 22690 на объектах строительства и при обследовании зданий, сооружений и конструкций.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1125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точности близок к прямым методам оценки прочности, его используют в особо ответственных случаях или для корректировки показаний ударно-импульсных и ультразвуковых приборов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ОНИКС-1.ОС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275" y="3088745"/>
            <a:ext cx="2381885" cy="28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915173" y="100207"/>
            <a:ext cx="5802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2.Краткая характеристика, достоинства и недостатки</a:t>
            </a:r>
          </a:p>
        </p:txBody>
      </p:sp>
    </p:spTree>
    <p:extLst>
      <p:ext uri="{BB962C8B-B14F-4D97-AF65-F5344CB8AC3E}">
        <p14:creationId xmlns:p14="http://schemas.microsoft.com/office/powerpoint/2010/main" val="21716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>
            <a:spLocks noChangeArrowheads="1"/>
          </p:cNvSpPr>
          <p:nvPr/>
        </p:nvSpPr>
        <p:spPr bwMode="auto">
          <a:xfrm>
            <a:off x="1" y="138499"/>
            <a:ext cx="9118948" cy="236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ОНИКС-1.СР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Измеритель прочности бетона методом скола ребра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Определение прочности бетона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методом скола ребра по ГОСТ 22690 на объектах строительства, при обследовании зданий, сооружений, конструкций.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своему функциональному назначению близок к прибору ОНИКС-1.ОС.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часто используют в случаях, когда метод вырыва анкера не применим из-за наличия в бетоне арматуры, в тоже время есть открытый угол бетонного изделия (например, балка, колонна).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ОНИКС-1.СР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365" y="138499"/>
            <a:ext cx="2723776" cy="28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ПУЛЬСАР-2.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365" y="3194137"/>
            <a:ext cx="2723776" cy="29049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2">
            <a:hlinkClick r:id="rId6"/>
          </p:cNvPr>
          <p:cNvSpPr>
            <a:spLocks noChangeArrowheads="1"/>
          </p:cNvSpPr>
          <p:nvPr/>
        </p:nvSpPr>
        <p:spPr bwMode="auto">
          <a:xfrm>
            <a:off x="175364" y="3046383"/>
            <a:ext cx="8943584" cy="319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ПУЛЬСАР-2.1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Ультразвуковой прибор для контроля прочности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Ультразвуковой прибор ПУЛЬСАР-2.1 осуществляет контроль прочности и однородности бетона (ГОСТ 17624), кирпича (ГОСТ 24332) и др. материалов при сквозном и поверхностном прозвучивании в изделиях и конструкциях, на строительных объектах, при технологическом контроле, обследовании зданий, сооружений.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Позволяет производить контроль прочности бетонов неизвестного состава по характеристикам ЦНИИОМТП. Имеет функцию определения глубины трещин при поверхностном прозвучивании.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98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ИН-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427" y="112734"/>
            <a:ext cx="2598033" cy="28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7682" y="112734"/>
            <a:ext cx="9056318" cy="2151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5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u="none" strike="noStrike" spc="-7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ДИН-1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Динамометры: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Приборы предназначены для измерения и регистрации статических сил сжатия и растяжения в различных приложениях: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контроля работы силового оборудования;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калибровки или поверки силоизмерительных приборов, в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прессов, разрывных машин и др.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ВИМС-2.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00" y="3355996"/>
            <a:ext cx="2489960" cy="29195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3045" y="2442748"/>
            <a:ext cx="8880955" cy="4299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ВИМС-2.1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Измерители влажности древесины и бетона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 исполнения </a:t>
            </a:r>
            <a:r>
              <a:rPr kumimoji="0" lang="ru-RU" altLang="ru-RU" b="1" i="0" u="none" strike="noStrike" cap="none" normalizeH="0" baseline="3000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ВИМС-2.11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ВИМС-2.12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ВИМС 2.1 создан специально для оперативного определения влажности древесины, бетона и кирпича (ГОСТ 16588 и ГОСТ 21718) и других твёрдых материалов. Приборы контроля влажности можно использовать как в лаборатории, так и в полевых условиях. Влагомер имеет встроенный в корпус прибора датчик, отличается высокой точностью измерений и возможностью расширения номенклатуры контролируемых материалов путём определения и ввода в память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градуировочных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коэффициентов на них. 2 выпускаемые модификации различаются количеством внесённых в память прибора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градуировочных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зависимостей.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76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ТОН-ФРОСТ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109" y="220284"/>
            <a:ext cx="2381885" cy="28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12736" y="166110"/>
            <a:ext cx="9156524" cy="291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БЕТОН-ФРОСТ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для измерения морозостойкости бетона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БЕТОН-ФРОСТ ускоренно определяет морозостойкость бетона в соответствии с п.4.1 и Приложением Б ГОСТ 10060-2012 после определения коэффициента преобразования, получаемого по результатам параллельных испытаний классическим (многократные циклы замораживания-оттаивания) и дилатометрическим методами.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позволяет проводить оперативный контроль качества выпускаемой продукции и вносить коррективы в рецептуры и технологические процессы изготовления бетона.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ИП-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109" y="3414421"/>
            <a:ext cx="2381885" cy="28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12736" y="3414421"/>
            <a:ext cx="9018738" cy="291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ВИП-1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Измерители водонепроницаемости бетона вакуумным методо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 исполнения </a:t>
            </a:r>
            <a:r>
              <a:rPr kumimoji="0" lang="ru-RU" altLang="ru-RU" b="1" i="0" u="none" strike="noStrike" cap="none" normalizeH="0" baseline="3000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ВИП-1.2 TFT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ВИП-1.3 TFT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Вакуумные измерители проницаемости ВИП-1 предназначены для определения водонепроницаемости бетона и сопротивления проникновению воздуха в соответствии с ГОСТ 12730.5.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имеет малые габариты и встроенную электронику.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Разное 2022-2023\Бакалавры 2022-2023\1 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318" y="-1"/>
            <a:ext cx="2381885" cy="31440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2943" y="111065"/>
            <a:ext cx="9181578" cy="319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Измеритель толщины защитного слоя бетона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 исполнения </a:t>
            </a:r>
            <a:r>
              <a:rPr kumimoji="0" lang="ru-RU" altLang="ru-RU" b="1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ПОИСК-2.51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ПОИСК-2.52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Измерители толщины защитного слоя бетона ПОИСК-2.5 предназначены для оперативного контроля качества армирования железобетонных изделий и конструкций при технологическом контроле на предприятиях и стройках, при обследовании зданий и сооружений.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измеряет защитный слой бетона магнитным методом по ГОСТ 22904.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Admin\Desktop\Разное 2022-2023\Бакалавры 2022-2023\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318" y="3626189"/>
            <a:ext cx="2381885" cy="2423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2943" y="3283004"/>
            <a:ext cx="9181578" cy="208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АРМКОР-1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Анализатор коррозии арматуры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Прибор АРМКОР-1 предназначен для оперативного анализа коррозии арматуры в бетоне.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используют при обследовании конструкций, зданий и сооружений на выявление опасных зон в железобетоне.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7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Разное 2022-2023\Бакалавры 2022-2023\1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 t="17573" r="27584" b="15812"/>
          <a:stretch/>
        </p:blipFill>
        <p:spPr bwMode="auto">
          <a:xfrm>
            <a:off x="9313099" y="226975"/>
            <a:ext cx="1290181" cy="1177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2942" y="190435"/>
            <a:ext cx="9619990" cy="125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ТЕРЕМ-3.2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контроля прогрева бетона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для многоканального контроля и регистрации процессов изменения температуры монолитного бетона при выдерживании и электропрогреве.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Admin\Desktop\Разное 2022-2023\Бакалавры 2022-2023\1 (3)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4" b="7408"/>
          <a:stretch/>
        </p:blipFill>
        <p:spPr bwMode="auto">
          <a:xfrm>
            <a:off x="9143999" y="1803747"/>
            <a:ext cx="2502752" cy="222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2942" y="1970968"/>
            <a:ext cx="8622082" cy="236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РТМ-5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управления ТВО бетона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обеспечивает программное автоматическое управление процессами тепловлажностной обработки (ТВО) железобетонных изделий на предприятиях стройиндустрии по 8 независимым каналам. Она позволяет автоматизировать технологические установки циклического и непрерывного действия: ямные и туннельные пропарочные камеры,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термоформы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кассетные установки и т.п.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Admin\Desktop\Разное 2022-2023\Бакалавры 2022-2023\one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2" b="15940"/>
          <a:stretch/>
        </p:blipFill>
        <p:spPr bwMode="auto">
          <a:xfrm>
            <a:off x="9264866" y="4432705"/>
            <a:ext cx="2381885" cy="1979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98962" y="4220785"/>
            <a:ext cx="8041710" cy="2637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КТБ-1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Контроллер температуры бетона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 используется для оценки качества твердения бетона на месте его заливки на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различ-ных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объектах (здания, сооружения, мосты, несущие конструкции, стены, полы, дорожные покрытия и пр.) и применяется для принятия решений о времени снятия опалубки, защитных форм,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огражде-ний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прекращения защиты залитых бетонных поверхностей от внешних воздействий.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Разное 2022-2023\Бакалавры 2022-2023\1 (4)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209" y="254605"/>
            <a:ext cx="2830881" cy="31023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0417" y="200431"/>
            <a:ext cx="9043792" cy="291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4283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АВТОГРАФ-1.1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Автономный регистратор процессов сушки кирпича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Предназначен для регистрации основных параметров процесса сушки кирпича и других керамических изделий в сушильной камере: усадки и температуры кирпича, влажности и температуры среды в камере. Выполнен в едином герметичном конструктиве. Устанавливается непосредственно на кирпич-сырец и проходит вместе с ним процесс сушки. Может также использоваться для регистрации процессов сушки древесины, процессов термообработки бетона и других применений.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https://myslide.ru/documents_7/c1e9608aee5d19144ca5ef3b51f6857a/img34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544" y="2747626"/>
            <a:ext cx="6358598" cy="39143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40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labequip.ru/wp-content/uploads/1/8/c/18c32c182e7ee835f61215e60bde6a1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2" y="0"/>
            <a:ext cx="5852158" cy="43891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s://s0.slide-share.ru/s_slide/8ffbcd4174d8f50553cd265d22232e80/8a664d3b-5051-4a6a-9ced-4e89f8b7b1bc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859" y="1744395"/>
            <a:ext cx="6818142" cy="51136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465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1552" y="2743200"/>
            <a:ext cx="605942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63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1562</Words>
  <Application>Microsoft Office PowerPoint</Application>
  <PresentationFormat>Широкоэкранный</PresentationFormat>
  <Paragraphs>131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2022-12-02T08:54:35Z</dcterms:created>
  <dcterms:modified xsi:type="dcterms:W3CDTF">2022-12-05T05:11:27Z</dcterms:modified>
</cp:coreProperties>
</file>